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72" r:id="rId2"/>
    <p:sldId id="258" r:id="rId3"/>
    <p:sldId id="273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9C8"/>
    <a:srgbClr val="292A28"/>
    <a:srgbClr val="370829"/>
    <a:srgbClr val="333333"/>
    <a:srgbClr val="C52F6D"/>
    <a:srgbClr val="165F81"/>
    <a:srgbClr val="006BB4"/>
    <a:srgbClr val="00528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25" autoAdjust="0"/>
    <p:restoredTop sz="94629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289C8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96952"/>
          </a:xfrm>
        </p:spPr>
        <p:txBody>
          <a:bodyPr>
            <a:normAutofit/>
          </a:bodyPr>
          <a:lstStyle>
            <a:lvl1pPr marL="182880" indent="-182880"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  <a:defRPr sz="2800"/>
            </a:lvl1pPr>
            <a:lvl2pPr marL="457200" indent="-182880"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731520" indent="-182880"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  <a:defRPr sz="2000"/>
            </a:lvl3pPr>
            <a:lvl4pPr marL="1005840" indent="-182880"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  <a:defRPr sz="1800"/>
            </a:lvl4pPr>
            <a:lvl5pPr marL="1188720" indent="-137160"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3203848" y="2895079"/>
            <a:ext cx="5256584" cy="1037977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3200" b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3203848" y="4005064"/>
            <a:ext cx="5256584" cy="8640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400">
                <a:solidFill>
                  <a:srgbClr val="4289C8"/>
                </a:solidFill>
                <a:latin typeface="Myriad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11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3995936" y="5013176"/>
            <a:ext cx="4464100" cy="647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FontTx/>
              <a:buNone/>
              <a:defRPr sz="2000" i="1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lvl="0"/>
            <a:r>
              <a:rPr lang="fr-FR" dirty="0" smtClean="0"/>
              <a:t>Nom de l’orateur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533400"/>
            <a:ext cx="8219256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0272" y="44052"/>
            <a:ext cx="2051720" cy="172876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661248"/>
            <a:ext cx="9144000" cy="21930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0" kern="1200" spc="-100" baseline="0">
          <a:solidFill>
            <a:srgbClr val="4289C8"/>
          </a:solidFill>
          <a:latin typeface="Myriad Pro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SzPct val="85000"/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Myriad Pro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SzPct val="85000"/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Myriad Pro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SzPct val="9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Myriad Pro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Myriad Pro" pitchFamily="34" charset="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SzPct val="100000"/>
        <a:buFont typeface="Arial" pitchFamily="34" charset="0"/>
        <a:buChar char="•"/>
        <a:defRPr sz="1600" kern="1200" baseline="0">
          <a:solidFill>
            <a:schemeClr val="tx1">
              <a:lumMod val="65000"/>
              <a:lumOff val="35000"/>
            </a:schemeClr>
          </a:solidFill>
          <a:latin typeface="Myriad Pro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uic@jdcl.eu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Workshop conclusions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Tweet or short statement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4874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Recyclability of rolling stock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2085816"/>
            <a:ext cx="763284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000" dirty="0" smtClean="0"/>
              <a:t>#excellent </a:t>
            </a:r>
            <a:r>
              <a:rPr lang="fr-FR" sz="2000" dirty="0" err="1" smtClean="0"/>
              <a:t>breakthrough</a:t>
            </a:r>
            <a:r>
              <a:rPr lang="fr-FR" sz="2000" dirty="0" smtClean="0"/>
              <a:t> for global adoption to </a:t>
            </a:r>
            <a:r>
              <a:rPr lang="fr-FR" sz="2000" dirty="0" err="1" smtClean="0"/>
              <a:t>enhance</a:t>
            </a:r>
            <a:r>
              <a:rPr lang="fr-FR" sz="2000" dirty="0" smtClean="0"/>
              <a:t> </a:t>
            </a:r>
            <a:r>
              <a:rPr lang="fr-FR" sz="2000" dirty="0" err="1" smtClean="0"/>
              <a:t>recyclability</a:t>
            </a:r>
            <a:r>
              <a:rPr lang="fr-FR" sz="2000" dirty="0" smtClean="0"/>
              <a:t> of </a:t>
            </a:r>
            <a:r>
              <a:rPr lang="fr-FR" sz="2000" dirty="0" err="1" smtClean="0"/>
              <a:t>rolling</a:t>
            </a:r>
            <a:r>
              <a:rPr lang="fr-FR" sz="2000" dirty="0" smtClean="0"/>
              <a:t> stock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discussed</a:t>
            </a:r>
            <a:r>
              <a:rPr lang="fr-FR" sz="2000" dirty="0" smtClean="0"/>
              <a:t> </a:t>
            </a:r>
            <a:r>
              <a:rPr lang="fr-FR" sz="2000" dirty="0" err="1" smtClean="0"/>
              <a:t>at</a:t>
            </a:r>
            <a:r>
              <a:rPr lang="fr-FR" sz="2000" dirty="0" smtClean="0"/>
              <a:t> UIC </a:t>
            </a:r>
            <a:r>
              <a:rPr lang="fr-FR" sz="2000" dirty="0" err="1" smtClean="0"/>
              <a:t>sustainabalility</a:t>
            </a:r>
            <a:r>
              <a:rPr lang="fr-FR" sz="2000" dirty="0" smtClean="0"/>
              <a:t> </a:t>
            </a:r>
            <a:r>
              <a:rPr lang="fr-FR" sz="2000" dirty="0" err="1" smtClean="0"/>
              <a:t>conference</a:t>
            </a:r>
            <a:r>
              <a:rPr lang="fr-FR" sz="2000" dirty="0" smtClean="0"/>
              <a:t>. The </a:t>
            </a:r>
            <a:r>
              <a:rPr lang="fr-FR" sz="2000" dirty="0" err="1" smtClean="0"/>
              <a:t>key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to </a:t>
            </a:r>
            <a:r>
              <a:rPr lang="fr-FR" sz="2000" dirty="0" err="1" smtClean="0"/>
              <a:t>build</a:t>
            </a:r>
            <a:r>
              <a:rPr lang="fr-FR" sz="2000" dirty="0" smtClean="0"/>
              <a:t> </a:t>
            </a:r>
            <a:r>
              <a:rPr lang="fr-FR" sz="2000" dirty="0" err="1" smtClean="0"/>
              <a:t>recycling</a:t>
            </a:r>
            <a:r>
              <a:rPr lang="fr-FR" sz="2000" dirty="0" smtClean="0"/>
              <a:t> </a:t>
            </a:r>
            <a:r>
              <a:rPr lang="fr-FR" sz="2000" dirty="0" err="1" smtClean="0"/>
              <a:t>awareness</a:t>
            </a:r>
            <a:r>
              <a:rPr lang="fr-FR" sz="2000" dirty="0" smtClean="0"/>
              <a:t> for the public and the </a:t>
            </a:r>
            <a:r>
              <a:rPr lang="fr-FR" sz="2000" dirty="0" err="1" smtClean="0"/>
              <a:t>stakeholders</a:t>
            </a:r>
            <a:r>
              <a:rPr lang="fr-FR" sz="2000" dirty="0" smtClean="0"/>
              <a:t>.</a:t>
            </a:r>
          </a:p>
          <a:p>
            <a:r>
              <a:rPr lang="nl-NL" sz="2000" dirty="0" smtClean="0"/>
              <a:t> </a:t>
            </a:r>
            <a:endParaRPr lang="fr-FR" sz="2000" dirty="0" smtClean="0"/>
          </a:p>
          <a:p>
            <a:pPr lvl="0"/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Emissions and air quality</a:t>
            </a:r>
            <a:endParaRPr lang="fr-FR" sz="36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95536" y="1754227"/>
            <a:ext cx="777686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Reporting on diesel traction fleet emissions is operational and the international reduction commitments look reachable.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Evolution of regulations will increase pressure to reduce emissions.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000" dirty="0" smtClean="0"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lear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 communication </a:t>
            </a:r>
            <a:r>
              <a:rPr lang="en-GB" sz="2000" dirty="0" smtClean="0">
                <a:ea typeface="Calibri" pitchFamily="34" charset="0"/>
                <a:cs typeface="Times New Roman" pitchFamily="18" charset="0"/>
              </a:rPr>
              <a:t>to promote rail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may be necessary as other modes improve their environmental performance.</a:t>
            </a:r>
            <a:endParaRPr kumimoji="0" lang="fr-FR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Solutions are available: smart operation (responsible behaviour), innovative rolling stock (efficient technologies).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With the strong improvement of emissions from engines, particles are now mainly emitted by wheels and brakes, this is a new issue, especially for underground stations.</a:t>
            </a:r>
            <a:endParaRPr kumimoji="0" lang="en-GB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Door to door solutions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988840"/>
            <a:ext cx="763284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000" dirty="0" smtClean="0"/>
              <a:t>The concept of </a:t>
            </a:r>
            <a:r>
              <a:rPr lang="fr-FR" sz="2000" dirty="0" err="1" smtClean="0"/>
              <a:t>mobility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rapidly</a:t>
            </a:r>
            <a:r>
              <a:rPr lang="fr-FR" sz="2000" dirty="0" smtClean="0"/>
              <a:t> </a:t>
            </a:r>
            <a:r>
              <a:rPr lang="fr-FR" sz="2000" dirty="0" err="1" smtClean="0"/>
              <a:t>changing</a:t>
            </a:r>
            <a:r>
              <a:rPr lang="fr-FR" sz="2000" dirty="0" smtClean="0"/>
              <a:t>: </a:t>
            </a:r>
            <a:r>
              <a:rPr lang="fr-FR" sz="2000" dirty="0" err="1" smtClean="0"/>
              <a:t>from</a:t>
            </a:r>
            <a:r>
              <a:rPr lang="fr-FR" sz="2000" dirty="0" smtClean="0"/>
              <a:t> "</a:t>
            </a:r>
            <a:r>
              <a:rPr lang="fr-FR" sz="2000" dirty="0" err="1" smtClean="0"/>
              <a:t>property</a:t>
            </a:r>
            <a:r>
              <a:rPr lang="fr-FR" sz="2000" dirty="0" smtClean="0"/>
              <a:t>" to "use". sharing </a:t>
            </a:r>
            <a:r>
              <a:rPr lang="fr-FR" sz="2000" dirty="0" err="1" smtClean="0"/>
              <a:t>systems</a:t>
            </a:r>
            <a:r>
              <a:rPr lang="fr-FR" sz="2000" dirty="0" smtClean="0"/>
              <a:t>, </a:t>
            </a:r>
            <a:r>
              <a:rPr lang="fr-FR" sz="2000" dirty="0" err="1" smtClean="0"/>
              <a:t>seamless</a:t>
            </a:r>
            <a:r>
              <a:rPr lang="fr-FR" sz="2000" dirty="0" smtClean="0"/>
              <a:t> </a:t>
            </a:r>
            <a:r>
              <a:rPr lang="fr-FR" sz="2000" dirty="0" err="1" smtClean="0"/>
              <a:t>drive,car</a:t>
            </a:r>
            <a:r>
              <a:rPr lang="fr-FR" sz="2000" dirty="0" smtClean="0"/>
              <a:t> </a:t>
            </a:r>
            <a:r>
              <a:rPr lang="fr-FR" sz="2000" dirty="0" err="1" smtClean="0"/>
              <a:t>pooling</a:t>
            </a:r>
            <a:r>
              <a:rPr lang="fr-FR" sz="2000" dirty="0" smtClean="0"/>
              <a:t>, city </a:t>
            </a:r>
            <a:r>
              <a:rPr lang="fr-FR" sz="2000" dirty="0" err="1" smtClean="0"/>
              <a:t>logistics</a:t>
            </a:r>
            <a:r>
              <a:rPr lang="fr-FR" sz="2000" dirty="0" smtClean="0"/>
              <a:t>, </a:t>
            </a:r>
            <a:r>
              <a:rPr lang="fr-FR" sz="2000" dirty="0" err="1" smtClean="0"/>
              <a:t>integrated</a:t>
            </a:r>
            <a:r>
              <a:rPr lang="fr-FR" sz="2000" dirty="0" smtClean="0"/>
              <a:t> </a:t>
            </a:r>
            <a:r>
              <a:rPr lang="fr-FR" sz="2000" dirty="0" err="1" smtClean="0"/>
              <a:t>mobility</a:t>
            </a:r>
            <a:r>
              <a:rPr lang="fr-FR" sz="2000" dirty="0" smtClean="0"/>
              <a:t> and </a:t>
            </a:r>
            <a:r>
              <a:rPr lang="fr-FR" sz="2000" dirty="0" err="1" smtClean="0"/>
              <a:t>so</a:t>
            </a:r>
            <a:r>
              <a:rPr lang="fr-FR" sz="2000" dirty="0" smtClean="0"/>
              <a:t> on. the </a:t>
            </a:r>
            <a:r>
              <a:rPr lang="fr-FR" sz="2000" dirty="0" err="1" smtClean="0"/>
              <a:t>railway</a:t>
            </a:r>
            <a:r>
              <a:rPr lang="fr-FR" sz="2000" dirty="0" smtClean="0"/>
              <a:t> </a:t>
            </a:r>
            <a:r>
              <a:rPr lang="fr-FR" sz="2000" dirty="0" err="1" smtClean="0"/>
              <a:t>companies</a:t>
            </a:r>
            <a:r>
              <a:rPr lang="fr-FR" sz="2000" dirty="0" smtClean="0"/>
              <a:t> do not miss the </a:t>
            </a:r>
            <a:r>
              <a:rPr lang="fr-FR" sz="2000" dirty="0" err="1" smtClean="0"/>
              <a:t>opportunity</a:t>
            </a:r>
            <a:r>
              <a:rPr lang="fr-FR" sz="2000" dirty="0" smtClean="0"/>
              <a:t> of </a:t>
            </a:r>
            <a:r>
              <a:rPr lang="fr-FR" sz="2000" dirty="0" err="1" smtClean="0"/>
              <a:t>becoming</a:t>
            </a:r>
            <a:r>
              <a:rPr lang="fr-FR" sz="2000" dirty="0" smtClean="0"/>
              <a:t> leaders in </a:t>
            </a:r>
            <a:r>
              <a:rPr lang="fr-FR" sz="2000" dirty="0" err="1" smtClean="0"/>
              <a:t>this</a:t>
            </a:r>
            <a:r>
              <a:rPr lang="fr-FR" sz="2000" dirty="0" smtClean="0"/>
              <a:t> new </a:t>
            </a:r>
            <a:r>
              <a:rPr lang="fr-FR" sz="2000" dirty="0" err="1" smtClean="0"/>
              <a:t>market</a:t>
            </a:r>
            <a:r>
              <a:rPr lang="fr-FR" sz="2000" dirty="0" smtClean="0"/>
              <a:t>. It </a:t>
            </a:r>
            <a:r>
              <a:rPr lang="fr-FR" sz="2000" dirty="0" err="1" smtClean="0"/>
              <a:t>can</a:t>
            </a:r>
            <a:r>
              <a:rPr lang="fr-FR" sz="2000" dirty="0" smtClean="0"/>
              <a:t> </a:t>
            </a:r>
            <a:r>
              <a:rPr lang="fr-FR" sz="2000" dirty="0" err="1" smtClean="0"/>
              <a:t>lead</a:t>
            </a:r>
            <a:r>
              <a:rPr lang="fr-FR" sz="2000" dirty="0" smtClean="0"/>
              <a:t> to </a:t>
            </a:r>
            <a:r>
              <a:rPr lang="fr-FR" sz="2000" dirty="0" err="1" smtClean="0"/>
              <a:t>competitive</a:t>
            </a:r>
            <a:r>
              <a:rPr lang="fr-FR" sz="2000" dirty="0" smtClean="0"/>
              <a:t> </a:t>
            </a:r>
            <a:r>
              <a:rPr lang="fr-FR" sz="2000" dirty="0" err="1" smtClean="0"/>
              <a:t>advantages</a:t>
            </a:r>
            <a:r>
              <a:rPr lang="fr-FR" sz="2000" dirty="0" smtClean="0"/>
              <a:t> in </a:t>
            </a:r>
            <a:r>
              <a:rPr lang="fr-FR" sz="2000" dirty="0" err="1" smtClean="0"/>
              <a:t>terms</a:t>
            </a:r>
            <a:r>
              <a:rPr lang="fr-FR" sz="2000" dirty="0" smtClean="0"/>
              <a:t> of  business and </a:t>
            </a:r>
            <a:r>
              <a:rPr lang="fr-FR" sz="2000" dirty="0" err="1" smtClean="0"/>
              <a:t>sustainability</a:t>
            </a:r>
            <a:r>
              <a:rPr lang="fr-FR" sz="2000" dirty="0" smtClean="0"/>
              <a:t>. In a few </a:t>
            </a:r>
            <a:r>
              <a:rPr lang="fr-FR" sz="2000" dirty="0" err="1" smtClean="0"/>
              <a:t>words</a:t>
            </a:r>
            <a:r>
              <a:rPr lang="fr-FR" sz="2000" dirty="0" smtClean="0"/>
              <a:t>, </a:t>
            </a:r>
            <a:r>
              <a:rPr lang="fr-FR" sz="2000" dirty="0" err="1" smtClean="0"/>
              <a:t>it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a new "mission" for </a:t>
            </a:r>
            <a:r>
              <a:rPr lang="fr-FR" sz="2000" dirty="0" err="1" smtClean="0"/>
              <a:t>railways</a:t>
            </a:r>
            <a:r>
              <a:rPr lang="fr-FR" sz="2000" dirty="0" smtClean="0"/>
              <a:t>.</a:t>
            </a:r>
          </a:p>
          <a:p>
            <a:r>
              <a:rPr lang="nl-NL" sz="2000" dirty="0" smtClean="0"/>
              <a:t> </a:t>
            </a:r>
            <a:endParaRPr lang="fr-FR" sz="2000" dirty="0" smtClean="0"/>
          </a:p>
          <a:p>
            <a:pPr lvl="0"/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Environmental management for maintenance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2912169"/>
            <a:ext cx="76328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nl-NL" sz="2000" dirty="0" smtClean="0"/>
              <a:t> </a:t>
            </a:r>
            <a:endParaRPr lang="fr-FR" sz="2000" dirty="0" smtClean="0"/>
          </a:p>
          <a:p>
            <a:pPr lvl="0"/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282883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Sustainable maintenance is profitable and reduces business risks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Sustainable and smart stations 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2912169"/>
            <a:ext cx="76328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nl-NL" sz="2000" dirty="0" smtClean="0"/>
              <a:t> </a:t>
            </a:r>
            <a:endParaRPr lang="fr-FR" sz="2000" dirty="0" smtClean="0"/>
          </a:p>
          <a:p>
            <a:pPr lvl="0"/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282883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Smart stations and Infrastructures are on the rise globally with good examples and balanced approach for all three dimensions of sustainability.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Biodiversity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2912169"/>
            <a:ext cx="76328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nl-NL" sz="2000" dirty="0" smtClean="0"/>
              <a:t> </a:t>
            </a:r>
            <a:endParaRPr lang="fr-FR" sz="2000" dirty="0" smtClean="0"/>
          </a:p>
          <a:p>
            <a:pPr lvl="0"/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2142729"/>
            <a:ext cx="763284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000" dirty="0" smtClean="0"/>
              <a:t>There </a:t>
            </a:r>
            <a:r>
              <a:rPr lang="fr-FR" sz="2000" dirty="0" err="1" smtClean="0"/>
              <a:t>was</a:t>
            </a:r>
            <a:r>
              <a:rPr lang="fr-FR" sz="2000" dirty="0" smtClean="0"/>
              <a:t> once a </a:t>
            </a:r>
            <a:r>
              <a:rPr lang="fr-FR" sz="2000" dirty="0" err="1" smtClean="0"/>
              <a:t>seminar</a:t>
            </a:r>
            <a:r>
              <a:rPr lang="fr-FR" sz="2000" dirty="0" smtClean="0"/>
              <a:t> on </a:t>
            </a:r>
            <a:r>
              <a:rPr lang="fr-FR" sz="2000" dirty="0" err="1" smtClean="0"/>
              <a:t>wildlife</a:t>
            </a:r>
            <a:r>
              <a:rPr lang="fr-FR" sz="2000" dirty="0" smtClean="0"/>
              <a:t> of rail, </a:t>
            </a:r>
            <a:br>
              <a:rPr lang="fr-FR" sz="2000" dirty="0" smtClean="0"/>
            </a:br>
            <a:r>
              <a:rPr lang="fr-FR" sz="2000" dirty="0" err="1" smtClean="0"/>
              <a:t>which</a:t>
            </a:r>
            <a:r>
              <a:rPr lang="fr-FR" sz="2000" dirty="0" smtClean="0"/>
              <a:t> </a:t>
            </a:r>
            <a:r>
              <a:rPr lang="fr-FR" sz="2000" dirty="0" err="1" smtClean="0"/>
              <a:t>toured</a:t>
            </a:r>
            <a:r>
              <a:rPr lang="fr-FR" sz="2000" dirty="0" smtClean="0"/>
              <a:t> four </a:t>
            </a:r>
            <a:r>
              <a:rPr lang="fr-FR" sz="2000" dirty="0" err="1" smtClean="0"/>
              <a:t>different</a:t>
            </a:r>
            <a:r>
              <a:rPr lang="fr-FR" sz="2000" dirty="0" smtClean="0"/>
              <a:t> countries </a:t>
            </a:r>
            <a:r>
              <a:rPr lang="fr-FR" sz="2000" dirty="0" err="1" smtClean="0"/>
              <a:t>without</a:t>
            </a:r>
            <a:r>
              <a:rPr lang="fr-FR" sz="2000" dirty="0" smtClean="0"/>
              <a:t> </a:t>
            </a:r>
            <a:r>
              <a:rPr lang="fr-FR" sz="2000" dirty="0" err="1" smtClean="0"/>
              <a:t>fail</a:t>
            </a:r>
            <a:r>
              <a:rPr lang="fr-FR" sz="2000" dirty="0" smtClean="0"/>
              <a:t>.</a:t>
            </a:r>
          </a:p>
          <a:p>
            <a:r>
              <a:rPr lang="fr-FR" sz="2000" dirty="0" err="1" smtClean="0"/>
              <a:t>We</a:t>
            </a:r>
            <a:r>
              <a:rPr lang="fr-FR" sz="2000" dirty="0" smtClean="0"/>
              <a:t> </a:t>
            </a:r>
            <a:r>
              <a:rPr lang="fr-FR" sz="2000" dirty="0" err="1" smtClean="0"/>
              <a:t>talked</a:t>
            </a:r>
            <a:r>
              <a:rPr lang="fr-FR" sz="2000" dirty="0" smtClean="0"/>
              <a:t> about green infrastructure, offsets, </a:t>
            </a:r>
          </a:p>
          <a:p>
            <a:r>
              <a:rPr lang="fr-FR" sz="2000" dirty="0" smtClean="0"/>
              <a:t>collisions and </a:t>
            </a:r>
            <a:r>
              <a:rPr lang="fr-FR" sz="2000" dirty="0" err="1" smtClean="0"/>
              <a:t>genetic</a:t>
            </a:r>
            <a:r>
              <a:rPr lang="fr-FR" sz="2000" dirty="0" smtClean="0"/>
              <a:t> </a:t>
            </a:r>
            <a:r>
              <a:rPr lang="fr-FR" sz="2000" dirty="0" err="1" smtClean="0"/>
              <a:t>diversity</a:t>
            </a:r>
            <a:r>
              <a:rPr lang="fr-FR" sz="2000" dirty="0" smtClean="0"/>
              <a:t> no </a:t>
            </a:r>
            <a:r>
              <a:rPr lang="fr-FR" sz="2000" dirty="0" err="1" smtClean="0"/>
              <a:t>less</a:t>
            </a:r>
            <a:endParaRPr lang="fr-FR" sz="2000" dirty="0" smtClean="0"/>
          </a:p>
          <a:p>
            <a:r>
              <a:rPr lang="fr-FR" sz="2000" dirty="0" smtClean="0"/>
              <a:t>It´s </a:t>
            </a:r>
            <a:r>
              <a:rPr lang="fr-FR" sz="2000" dirty="0" err="1" smtClean="0"/>
              <a:t>sdg</a:t>
            </a:r>
            <a:r>
              <a:rPr lang="fr-FR" sz="2000" dirty="0" smtClean="0"/>
              <a:t> 15 </a:t>
            </a:r>
            <a:r>
              <a:rPr lang="fr-FR" sz="2000" dirty="0" err="1" smtClean="0"/>
              <a:t>only</a:t>
            </a:r>
            <a:r>
              <a:rPr lang="fr-FR" sz="2000" dirty="0" smtClean="0"/>
              <a:t> </a:t>
            </a:r>
            <a:r>
              <a:rPr lang="fr-FR" sz="2000" dirty="0" err="1" smtClean="0"/>
              <a:t>toghether</a:t>
            </a:r>
            <a:r>
              <a:rPr lang="fr-FR" sz="2000" dirty="0" smtClean="0"/>
              <a:t> </a:t>
            </a:r>
            <a:r>
              <a:rPr lang="fr-FR" sz="2000" dirty="0" err="1" smtClean="0"/>
              <a:t>we</a:t>
            </a:r>
            <a:r>
              <a:rPr lang="fr-FR" sz="2000" dirty="0" smtClean="0"/>
              <a:t> </a:t>
            </a:r>
            <a:r>
              <a:rPr lang="fr-FR" sz="2000" dirty="0" err="1" smtClean="0"/>
              <a:t>can</a:t>
            </a:r>
            <a:r>
              <a:rPr lang="fr-FR" sz="2000" dirty="0" smtClean="0"/>
              <a:t> </a:t>
            </a:r>
            <a:r>
              <a:rPr lang="fr-FR" sz="2000" dirty="0" err="1" smtClean="0"/>
              <a:t>nail</a:t>
            </a:r>
            <a:r>
              <a:rPr lang="fr-FR" sz="2000" dirty="0" smtClean="0"/>
              <a:t>.</a:t>
            </a:r>
          </a:p>
          <a:p>
            <a:r>
              <a:rPr lang="nl-NL" sz="2000" dirty="0" smtClean="0"/>
              <a:t> </a:t>
            </a:r>
            <a:endParaRPr lang="fr-FR" sz="2000" dirty="0" smtClean="0"/>
          </a:p>
          <a:p>
            <a:pPr lvl="0"/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Carbon Footprint in railways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988840"/>
            <a:ext cx="763284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Solutions are on the table today to save carbon and save money simultaneously when building new rail infrastructure“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Infrastructure construction,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Carbon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mitigation: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Only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solutions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Sustinable procurement</a:t>
            </a:r>
            <a:endParaRPr lang="fr-FR" sz="3600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4294967295"/>
          </p:nvPr>
        </p:nvSpPr>
        <p:spPr>
          <a:xfrm>
            <a:off x="395536" y="1772816"/>
            <a:ext cx="8424936" cy="4718304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Use of lifecycle perspectives and in particular life cycle costing in </a:t>
            </a:r>
            <a:r>
              <a:rPr lang="en-US" dirty="0">
                <a:solidFill>
                  <a:schemeClr val="tx1"/>
                </a:solidFill>
              </a:rPr>
              <a:t>procurement decisions can </a:t>
            </a:r>
            <a:r>
              <a:rPr lang="en-US" dirty="0" smtClean="0">
                <a:solidFill>
                  <a:schemeClr val="tx1"/>
                </a:solidFill>
              </a:rPr>
              <a:t>have significant impact on </a:t>
            </a:r>
            <a:r>
              <a:rPr lang="en-US" dirty="0">
                <a:solidFill>
                  <a:schemeClr val="tx1"/>
                </a:solidFill>
              </a:rPr>
              <a:t>sustainability outcomes </a:t>
            </a:r>
            <a:r>
              <a:rPr lang="en-US" dirty="0" smtClean="0">
                <a:solidFill>
                  <a:schemeClr val="tx1"/>
                </a:solidFill>
              </a:rPr>
              <a:t>and should be encouraged. Common methodologies should be developed. 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Collaboration to </a:t>
            </a:r>
            <a:r>
              <a:rPr lang="en-US" dirty="0">
                <a:solidFill>
                  <a:schemeClr val="tx1"/>
                </a:solidFill>
              </a:rPr>
              <a:t>improve sustainability </a:t>
            </a:r>
            <a:r>
              <a:rPr lang="en-US" dirty="0" smtClean="0">
                <a:solidFill>
                  <a:schemeClr val="tx1"/>
                </a:solidFill>
              </a:rPr>
              <a:t>outcomes in the rail sector is already happening thanks to the </a:t>
            </a:r>
            <a:r>
              <a:rPr lang="en-US" dirty="0" err="1" smtClean="0">
                <a:solidFill>
                  <a:schemeClr val="tx1"/>
                </a:solidFill>
              </a:rPr>
              <a:t>Railsponsible</a:t>
            </a:r>
            <a:r>
              <a:rPr lang="en-US" dirty="0" smtClean="0">
                <a:solidFill>
                  <a:schemeClr val="tx1"/>
                </a:solidFill>
              </a:rPr>
              <a:t> initiative which is solidly established and intends to grow beyond the initial number of founding companies in collaboration notably with UIC.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Railsponsible</a:t>
            </a:r>
            <a:r>
              <a:rPr lang="en-US" dirty="0" smtClean="0">
                <a:solidFill>
                  <a:schemeClr val="tx1"/>
                </a:solidFill>
              </a:rPr>
              <a:t> is </a:t>
            </a:r>
            <a:r>
              <a:rPr lang="en-US" dirty="0">
                <a:solidFill>
                  <a:schemeClr val="tx1"/>
                </a:solidFill>
              </a:rPr>
              <a:t>showing successful results in </a:t>
            </a:r>
            <a:r>
              <a:rPr lang="en-US" dirty="0" smtClean="0">
                <a:solidFill>
                  <a:schemeClr val="tx1"/>
                </a:solidFill>
              </a:rPr>
              <a:t>monitoring supplier sustainability thanks to the use of the </a:t>
            </a:r>
            <a:r>
              <a:rPr lang="en-US" dirty="0" err="1" smtClean="0">
                <a:solidFill>
                  <a:schemeClr val="tx1"/>
                </a:solidFill>
              </a:rPr>
              <a:t>Ecovadis</a:t>
            </a:r>
            <a:r>
              <a:rPr lang="en-US" dirty="0" smtClean="0">
                <a:solidFill>
                  <a:schemeClr val="tx1"/>
                </a:solidFill>
              </a:rPr>
              <a:t> platform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The UNEP-led 10YFP SPP programme aims at accelerating the shift to sustainable procurement at world level through the establishment of a global collaborative platform. The strengthening of sector based initiatives such as </a:t>
            </a:r>
            <a:r>
              <a:rPr lang="en-US" dirty="0" err="1" smtClean="0">
                <a:solidFill>
                  <a:schemeClr val="tx1"/>
                </a:solidFill>
              </a:rPr>
              <a:t>Railsponsible</a:t>
            </a:r>
            <a:r>
              <a:rPr lang="en-US" dirty="0" smtClean="0">
                <a:solidFill>
                  <a:schemeClr val="tx1"/>
                </a:solidFill>
              </a:rPr>
              <a:t> and their participation in a global UN endorsed framework such as the 10YFP on SPP should be encouraged.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legal framework that controls public procurement makes it complicated for </a:t>
            </a:r>
            <a:r>
              <a:rPr lang="en-US" dirty="0" smtClean="0">
                <a:solidFill>
                  <a:schemeClr val="tx1"/>
                </a:solidFill>
              </a:rPr>
              <a:t>public entities to make use of common </a:t>
            </a:r>
            <a:r>
              <a:rPr lang="en-US" dirty="0">
                <a:solidFill>
                  <a:schemeClr val="tx1"/>
                </a:solidFill>
              </a:rPr>
              <a:t>rating standards </a:t>
            </a:r>
            <a:r>
              <a:rPr lang="en-US" dirty="0" smtClean="0">
                <a:solidFill>
                  <a:schemeClr val="tx1"/>
                </a:solidFill>
              </a:rPr>
              <a:t>of suppliers. Increased use of evaluation standards of suppliers by public entities to make supply chains more sustainable should be encouraged.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Noise &amp; the common assessment method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916832"/>
            <a:ext cx="763284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000" dirty="0" smtClean="0"/>
              <a:t>We have a common noise prediction method, but an un-common process to deal with the data produced</a:t>
            </a:r>
          </a:p>
          <a:p>
            <a:pPr lvl="0"/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/>
              <a:t>Rail roughness is a dominant parameter for rolling noise. But this parameter is dynamic. It may change by about 1 dB per month. How should that be taken into account in a noise map that is produced once every 5 years. </a:t>
            </a:r>
            <a:endParaRPr lang="fr-FR" sz="2000" dirty="0" smtClean="0"/>
          </a:p>
          <a:p>
            <a:pPr lvl="0"/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/>
              <a:t>For implementation of the Common noise assessment method, still a lot of work has to be done. A better link with the Inspire directive shall be sought.  </a:t>
            </a:r>
            <a:endParaRPr lang="fr-FR" sz="2000" dirty="0" smtClean="0"/>
          </a:p>
          <a:p>
            <a:r>
              <a:rPr lang="nl-NL" sz="2000" dirty="0" smtClean="0"/>
              <a:t> </a:t>
            </a:r>
            <a:endParaRPr lang="fr-FR" sz="2000" dirty="0" smtClean="0"/>
          </a:p>
          <a:p>
            <a:pPr lvl="0"/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Sustainable Tourism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916832"/>
            <a:ext cx="763284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Rail tourist-oriented products are naturally linked to local communities and fragile areas. They are in a privilege position to contribute to sustainable tourism.</a:t>
            </a:r>
            <a:endParaRPr lang="fr-FR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People has already the perception that trains are sustainable transports. Let's take advantage of this image and get our customers involved in sustainable challenges.</a:t>
            </a:r>
            <a:endParaRPr lang="fr-FR" sz="2000" dirty="0" smtClean="0"/>
          </a:p>
          <a:p>
            <a:r>
              <a:rPr lang="nl-NL" sz="2000" dirty="0" smtClean="0"/>
              <a:t> </a:t>
            </a:r>
            <a:endParaRPr lang="fr-FR" sz="2000" dirty="0" smtClean="0"/>
          </a:p>
          <a:p>
            <a:pPr lvl="0"/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Digital communication and energy efficiency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988840"/>
            <a:ext cx="763284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'Measure it to manage it‘</a:t>
            </a:r>
          </a:p>
          <a:p>
            <a:endParaRPr lang="fr-FR" sz="2000" dirty="0" smtClean="0"/>
          </a:p>
          <a:p>
            <a:r>
              <a:rPr lang="en-US" sz="2000" dirty="0" smtClean="0"/>
              <a:t>'Pertinent and timely data - into usable information'</a:t>
            </a:r>
            <a:endParaRPr lang="fr-FR" sz="2000" dirty="0" smtClean="0"/>
          </a:p>
          <a:p>
            <a:r>
              <a:rPr lang="en-US" sz="2000" dirty="0" smtClean="0"/>
              <a:t> </a:t>
            </a:r>
            <a:endParaRPr lang="fr-FR" sz="2000" dirty="0" smtClean="0"/>
          </a:p>
          <a:p>
            <a:r>
              <a:rPr lang="en-US" sz="2000" dirty="0" smtClean="0"/>
              <a:t>'Requires </a:t>
            </a:r>
            <a:r>
              <a:rPr lang="en-US" sz="2000" dirty="0" err="1" smtClean="0"/>
              <a:t>standardisation</a:t>
            </a:r>
            <a:r>
              <a:rPr lang="en-US" sz="2000" dirty="0" smtClean="0"/>
              <a:t> / </a:t>
            </a:r>
            <a:r>
              <a:rPr lang="en-US" sz="2000" dirty="0" err="1" smtClean="0"/>
              <a:t>harmonisation</a:t>
            </a:r>
            <a:r>
              <a:rPr lang="en-US" sz="2000" dirty="0" smtClean="0"/>
              <a:t> for cross border operation'</a:t>
            </a:r>
            <a:endParaRPr lang="fr-FR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'Energy route map, metering, billing, DAS, C-DAS, TMS, ATO  strategic approach, but no excuse for 'not hitting the low hanging fruit' now.</a:t>
            </a:r>
            <a:endParaRPr lang="fr-FR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'Increased data transfer and cyber security risks'.</a:t>
            </a:r>
            <a:endParaRPr lang="fr-FR" sz="2000" dirty="0" smtClean="0"/>
          </a:p>
          <a:p>
            <a:r>
              <a:rPr lang="nl-NL" sz="2000" dirty="0" smtClean="0"/>
              <a:t> </a:t>
            </a:r>
            <a:endParaRPr lang="fr-FR" sz="2000" dirty="0" smtClean="0"/>
          </a:p>
          <a:p>
            <a:pPr lvl="0"/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Climate change adaptation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916832"/>
            <a:ext cx="763284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Adaptation: vital for resilient operations,</a:t>
            </a:r>
            <a:endParaRPr lang="fr-FR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Making it happen will bring more to our stations! </a:t>
            </a:r>
            <a:endParaRPr lang="fr-FR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Join the </a:t>
            </a:r>
            <a:r>
              <a:rPr lang="en-US" sz="2000" dirty="0" err="1" smtClean="0"/>
              <a:t>RailAdapt</a:t>
            </a:r>
            <a:r>
              <a:rPr lang="en-US" sz="2000" dirty="0" smtClean="0"/>
              <a:t> project - email </a:t>
            </a:r>
            <a:r>
              <a:rPr lang="en-US" sz="2000" u="sng" dirty="0" smtClean="0">
                <a:hlinkClick r:id="rId2"/>
              </a:rPr>
              <a:t>uic@jdcl.eu</a:t>
            </a:r>
            <a:endParaRPr lang="fr-FR" sz="2000" dirty="0" smtClean="0"/>
          </a:p>
          <a:p>
            <a:r>
              <a:rPr lang="nl-NL" sz="2000" dirty="0" smtClean="0"/>
              <a:t> </a:t>
            </a:r>
            <a:endParaRPr lang="fr-FR" sz="2000" dirty="0" smtClean="0"/>
          </a:p>
          <a:p>
            <a:pPr lvl="0"/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Sustainability reporting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2060848"/>
            <a:ext cx="763284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UIC sits in a 'perfect storm' for green investing: </a:t>
            </a:r>
            <a:r>
              <a:rPr lang="en-US" sz="2000" dirty="0" err="1" smtClean="0"/>
              <a:t>decarbonizing</a:t>
            </a:r>
            <a:r>
              <a:rPr lang="en-US" sz="2000" dirty="0" smtClean="0"/>
              <a:t> mobility, steady cash flow, long term track record and negative interest rates. </a:t>
            </a:r>
          </a:p>
          <a:p>
            <a:r>
              <a:rPr lang="en-US" sz="2000" dirty="0" smtClean="0"/>
              <a:t> </a:t>
            </a:r>
          </a:p>
          <a:p>
            <a:r>
              <a:rPr lang="en-US" sz="2000" dirty="0" smtClean="0"/>
              <a:t>Reporting with GRI and the UIC Guidelines is critical to establish credibility to substantiate the degree of </a:t>
            </a:r>
            <a:r>
              <a:rPr lang="en-US" sz="2000" dirty="0" err="1" smtClean="0"/>
              <a:t>decarbonization</a:t>
            </a:r>
            <a:r>
              <a:rPr lang="en-US" sz="2000" dirty="0" smtClean="0"/>
              <a:t> and provide further confidence in purposeful management. </a:t>
            </a:r>
          </a:p>
          <a:p>
            <a:r>
              <a:rPr lang="en-US" sz="2000" dirty="0" smtClean="0"/>
              <a:t> </a:t>
            </a:r>
          </a:p>
          <a:p>
            <a:r>
              <a:rPr lang="en-US" sz="2000" dirty="0" smtClean="0"/>
              <a:t>Environment and social Profit Loss accounting presents a new and exciting possibility for the UIC Guidelines. </a:t>
            </a:r>
          </a:p>
          <a:p>
            <a:r>
              <a:rPr lang="nl-NL" sz="2000" dirty="0" smtClean="0"/>
              <a:t> </a:t>
            </a:r>
            <a:endParaRPr lang="fr-FR" sz="2000" dirty="0" smtClean="0"/>
          </a:p>
          <a:p>
            <a:pPr lvl="0"/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Energy efficiency projects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3445842"/>
            <a:ext cx="76328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2000" dirty="0" smtClean="0"/>
          </a:p>
          <a:p>
            <a:pPr lvl="0"/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2132856"/>
            <a:ext cx="741682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"Efficiency Projects are </a:t>
            </a:r>
            <a:r>
              <a:rPr lang="en-US" sz="2000" dirty="0" err="1" smtClean="0"/>
              <a:t>visable</a:t>
            </a:r>
            <a:r>
              <a:rPr lang="en-US" sz="2000" dirty="0" smtClean="0"/>
              <a:t> today as basement for the railway success of </a:t>
            </a:r>
            <a:r>
              <a:rPr lang="en-US" sz="2000" dirty="0" err="1" smtClean="0"/>
              <a:t>tommorrow</a:t>
            </a:r>
            <a:r>
              <a:rPr lang="en-US" sz="2000" dirty="0" smtClean="0"/>
              <a:t>"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gres surete 2013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6158</TotalTime>
  <Words>707</Words>
  <Application>Microsoft Office PowerPoint</Application>
  <PresentationFormat>Affichage à l'écran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congres surete 2013</vt:lpstr>
      <vt:lpstr>Workshop conclusions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Marina Grzanka</dc:creator>
  <cp:lastModifiedBy>MarieL_P</cp:lastModifiedBy>
  <cp:revision>40</cp:revision>
  <dcterms:created xsi:type="dcterms:W3CDTF">2013-10-23T10:52:03Z</dcterms:created>
  <dcterms:modified xsi:type="dcterms:W3CDTF">2016-10-19T16:03:37Z</dcterms:modified>
</cp:coreProperties>
</file>